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4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6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2">
                <a:lumMod val="75000"/>
                <a:alpha val="92000"/>
              </a:schemeClr>
            </a:gs>
            <a:gs pos="50000">
              <a:schemeClr val="accent3">
                <a:lumMod val="75000"/>
              </a:schemeClr>
            </a:gs>
            <a:gs pos="50000">
              <a:schemeClr val="accent4">
                <a:lumMod val="75000"/>
              </a:schemeClr>
            </a:gs>
            <a:gs pos="84000">
              <a:schemeClr val="bg1">
                <a:lumMod val="9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523512"/>
            <a:ext cx="5734833" cy="1470025"/>
          </a:xfrm>
        </p:spPr>
        <p:txBody>
          <a:bodyPr>
            <a:normAutofit/>
          </a:bodyPr>
          <a:lstStyle>
            <a:lvl1pPr algn="r">
              <a:defRPr sz="40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399" y="1991460"/>
            <a:ext cx="5001633" cy="436489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" y="0"/>
            <a:ext cx="6237963" cy="6858000"/>
          </a:xfrm>
          <a:prstGeom prst="rect">
            <a:avLst/>
          </a:prstGeom>
          <a:blipFill dpi="0" rotWithShape="1">
            <a:blip r:embed="rId2" cstate="print">
              <a:alphaModFix amt="31000"/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46000" contras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cean Spra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438378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 rot="20413802">
            <a:off x="1269868" y="778495"/>
            <a:ext cx="2049859" cy="3536399"/>
          </a:xfrm>
          <a:prstGeom prst="rect">
            <a:avLst/>
          </a:prstGeom>
          <a:blipFill dpi="0" rotWithShape="1">
            <a:blip r:embed="rId4" cstate="print">
              <a:alphaModFix amt="65000"/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12000" contrast="7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722329" y="201730"/>
            <a:ext cx="2135688" cy="3684470"/>
          </a:xfrm>
          <a:prstGeom prst="rect">
            <a:avLst/>
          </a:prstGeom>
          <a:blipFill dpi="0" rotWithShape="1">
            <a:blip r:embed="rId5" cstate="print">
              <a:alphaModFix amt="68000"/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26000" contrast="6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12942" y="2867760"/>
            <a:ext cx="3644458" cy="1384044"/>
          </a:xfrm>
          <a:prstGeom prst="rect">
            <a:avLst/>
          </a:prstGeom>
          <a:blipFill dpi="0" rotWithShape="1">
            <a:blip r:embed="rId6" cstate="print">
              <a:alphaModFix amt="53000"/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" contrast="6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 rot="21139935">
            <a:off x="1645153" y="3181611"/>
            <a:ext cx="2175286" cy="1026434"/>
          </a:xfrm>
          <a:prstGeom prst="rect">
            <a:avLst/>
          </a:prstGeom>
          <a:blipFill dpi="0" rotWithShape="1">
            <a:blip r:embed="rId7" cstate="print">
              <a:alphaModFix amt="57000"/>
              <a:duotone>
                <a:prstClr val="black"/>
                <a:schemeClr val="accent5">
                  <a:tint val="45000"/>
                  <a:satMod val="400000"/>
                </a:schemeClr>
              </a:duotone>
              <a:lum bright="15000" contrast="6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 rot="20689414">
            <a:off x="557408" y="3804448"/>
            <a:ext cx="3400817" cy="1349711"/>
          </a:xfrm>
          <a:prstGeom prst="rect">
            <a:avLst/>
          </a:prstGeom>
          <a:blipFill dpi="0" rotWithShape="1">
            <a:blip r:embed="rId8" cstate="print">
              <a:alphaModFix amt="69000"/>
              <a:duotone>
                <a:prstClr val="black"/>
                <a:schemeClr val="tx2">
                  <a:tint val="45000"/>
                  <a:satMod val="400000"/>
                </a:schemeClr>
              </a:duotone>
              <a:lum contrast="2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21119682">
            <a:off x="860420" y="4075078"/>
            <a:ext cx="3106454" cy="1473952"/>
          </a:xfrm>
          <a:prstGeom prst="rect">
            <a:avLst/>
          </a:prstGeom>
          <a:blipFill dpi="0" rotWithShape="1">
            <a:blip r:embed="rId9" cstate="print">
              <a:alphaModFix amt="50000"/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16000" contrast="6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14" y="274638"/>
            <a:ext cx="7485285" cy="1143000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5166"/>
            <a:ext cx="8229600" cy="44609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cean Spra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90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 rot="20413802">
            <a:off x="435627" y="295493"/>
            <a:ext cx="563821" cy="972698"/>
          </a:xfrm>
          <a:prstGeom prst="rect">
            <a:avLst/>
          </a:prstGeom>
          <a:blipFill dpi="0" rotWithShape="1">
            <a:blip r:embed="rId4" cstate="print">
              <a:alphaModFix amt="65000"/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12000" contrast="7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60078" y="136852"/>
            <a:ext cx="587428" cy="1013426"/>
          </a:xfrm>
          <a:prstGeom prst="rect">
            <a:avLst/>
          </a:prstGeom>
          <a:blipFill dpi="0" rotWithShape="1">
            <a:blip r:embed="rId5" cstate="print">
              <a:alphaModFix amt="68000"/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26000" contrast="6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44916" y="870152"/>
            <a:ext cx="1002420" cy="380686"/>
          </a:xfrm>
          <a:prstGeom prst="rect">
            <a:avLst/>
          </a:prstGeom>
          <a:blipFill dpi="0" rotWithShape="1">
            <a:blip r:embed="rId6" cstate="print">
              <a:alphaModFix amt="53000"/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" contrast="6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21139935">
            <a:off x="538850" y="956478"/>
            <a:ext cx="598319" cy="282324"/>
          </a:xfrm>
          <a:prstGeom prst="rect">
            <a:avLst/>
          </a:prstGeom>
          <a:blipFill dpi="0" rotWithShape="1">
            <a:blip r:embed="rId7" cstate="print">
              <a:alphaModFix amt="57000"/>
              <a:duotone>
                <a:prstClr val="black"/>
                <a:schemeClr val="accent5">
                  <a:tint val="45000"/>
                  <a:satMod val="400000"/>
                </a:schemeClr>
              </a:duotone>
              <a:lum bright="15000" contrast="6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rot="20689414">
            <a:off x="239663" y="1127791"/>
            <a:ext cx="935406" cy="371242"/>
          </a:xfrm>
          <a:prstGeom prst="rect">
            <a:avLst/>
          </a:prstGeom>
          <a:blipFill dpi="0" rotWithShape="1">
            <a:blip r:embed="rId8" cstate="print">
              <a:alphaModFix amt="69000"/>
              <a:duotone>
                <a:prstClr val="black"/>
                <a:schemeClr val="tx2">
                  <a:tint val="45000"/>
                  <a:satMod val="400000"/>
                </a:schemeClr>
              </a:duotone>
              <a:lum contrast="2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rot="21119682">
            <a:off x="323007" y="1202229"/>
            <a:ext cx="854440" cy="405415"/>
          </a:xfrm>
          <a:prstGeom prst="rect">
            <a:avLst/>
          </a:prstGeom>
          <a:blipFill dpi="0" rotWithShape="1">
            <a:blip r:embed="rId9" cstate="print">
              <a:alphaModFix amt="50000"/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16000" contrast="6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50000">
              <a:schemeClr val="accent3">
                <a:lumMod val="75000"/>
              </a:schemeClr>
            </a:gs>
            <a:gs pos="50000">
              <a:schemeClr val="accent4">
                <a:lumMod val="75000"/>
              </a:schemeClr>
            </a:gs>
            <a:gs pos="100000">
              <a:schemeClr val="bg1">
                <a:lumMod val="9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4395D-1862-49A2-A6B9-3F74BF6274C4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the 6 MAIN NUTRIENTS (Yes Again)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2445326"/>
            <a:ext cx="6470072" cy="399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939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Can be divided into two main categories</a:t>
            </a:r>
          </a:p>
          <a:p>
            <a:r>
              <a:rPr lang="en-US" b="1" i="1" dirty="0" smtClean="0"/>
              <a:t>Fat-soluble vitamins</a:t>
            </a:r>
          </a:p>
          <a:p>
            <a:pPr lvl="1"/>
            <a:r>
              <a:rPr lang="en-US" dirty="0" smtClean="0"/>
              <a:t>dissolve in fats</a:t>
            </a:r>
          </a:p>
          <a:p>
            <a:pPr lvl="1"/>
            <a:r>
              <a:rPr lang="en-US" dirty="0" smtClean="0"/>
              <a:t>can be stored in fatty tissues of the body</a:t>
            </a:r>
          </a:p>
          <a:p>
            <a:r>
              <a:rPr lang="en-US" b="1" i="1" dirty="0" smtClean="0"/>
              <a:t>Water-soluble vitamins</a:t>
            </a:r>
          </a:p>
          <a:p>
            <a:pPr lvl="1"/>
            <a:r>
              <a:rPr lang="en-US" dirty="0" smtClean="0"/>
              <a:t>dissolve in water</a:t>
            </a:r>
          </a:p>
          <a:p>
            <a:pPr lvl="1"/>
            <a:r>
              <a:rPr lang="en-US" dirty="0" smtClean="0"/>
              <a:t>are not stored in the body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1506" name="Picture 2" descr="C:\Documents and Settings\Mrs. Jefferson\Local Settings\Temporary Internet Files\Content.IE5\J5ZRT8SC\MC9002868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3382" y="3999783"/>
            <a:ext cx="3103417" cy="2648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Fat-Soluble Vitamins</a:t>
            </a:r>
            <a:endParaRPr lang="en-US" dirty="0"/>
          </a:p>
        </p:txBody>
      </p:sp>
      <p:pic>
        <p:nvPicPr>
          <p:cNvPr id="6" name="Content Placeholder 5" descr="fat soluble vitami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4910" y="1417638"/>
            <a:ext cx="8659090" cy="5143730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Water-Soluble Vitamins</a:t>
            </a:r>
            <a:endParaRPr lang="en-US" dirty="0"/>
          </a:p>
        </p:txBody>
      </p:sp>
      <p:pic>
        <p:nvPicPr>
          <p:cNvPr id="4" name="Content Placeholder 3" descr="water soluble vitami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7638"/>
            <a:ext cx="8686800" cy="544036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Minerals can also be divided into two categories:</a:t>
            </a:r>
          </a:p>
          <a:p>
            <a:pPr>
              <a:lnSpc>
                <a:spcPct val="90000"/>
              </a:lnSpc>
            </a:pPr>
            <a:r>
              <a:rPr lang="en-US" b="1" i="1" dirty="0" smtClean="0"/>
              <a:t>Macrominerals</a:t>
            </a:r>
            <a:r>
              <a:rPr lang="en-US" dirty="0" smtClean="0"/>
              <a:t> are needed in amounts of 100 mg or more per day.</a:t>
            </a:r>
          </a:p>
          <a:p>
            <a:pPr>
              <a:lnSpc>
                <a:spcPct val="90000"/>
              </a:lnSpc>
            </a:pPr>
            <a:r>
              <a:rPr lang="en-US" b="1" i="1" dirty="0" smtClean="0"/>
              <a:t>Trace elements</a:t>
            </a:r>
            <a:r>
              <a:rPr lang="en-US" dirty="0" smtClean="0"/>
              <a:t> are needed in amounts less than 100 mg per day.</a:t>
            </a:r>
          </a:p>
          <a:p>
            <a:pPr lvl="1"/>
            <a:endParaRPr lang="en-US" dirty="0" smtClean="0"/>
          </a:p>
        </p:txBody>
      </p:sp>
      <p:pic>
        <p:nvPicPr>
          <p:cNvPr id="22531" name="Picture 3" descr="C:\Documents and Settings\Mrs. Jefferson\Local Settings\Temporary Internet Files\Content.IE5\2L18M6PY\MC9000902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9963" y="4240407"/>
            <a:ext cx="2396836" cy="2443618"/>
          </a:xfrm>
          <a:prstGeom prst="rect">
            <a:avLst/>
          </a:prstGeom>
          <a:noFill/>
        </p:spPr>
      </p:pic>
      <p:pic>
        <p:nvPicPr>
          <p:cNvPr id="22533" name="Picture 5" descr="C:\Documents and Settings\Mrs. Jefferson\Local Settings\Temporary Internet Files\Content.IE5\2L18M6PY\MC90018614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5649" y="274638"/>
            <a:ext cx="2181150" cy="2310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Macrominerals</a:t>
            </a:r>
            <a:endParaRPr lang="en-US" dirty="0"/>
          </a:p>
        </p:txBody>
      </p:sp>
      <p:pic>
        <p:nvPicPr>
          <p:cNvPr id="4" name="Content Placeholder 3" descr="macromineral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1782" y="1417638"/>
            <a:ext cx="8538267" cy="524639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Minerals</a:t>
            </a:r>
            <a:endParaRPr lang="en-US" dirty="0"/>
          </a:p>
        </p:txBody>
      </p:sp>
      <p:pic>
        <p:nvPicPr>
          <p:cNvPr id="4" name="Content Placeholder 3" descr="trace mineral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3345" y="1417639"/>
            <a:ext cx="8480546" cy="526025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Aids digestion and cell growth and maintenance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Facilitates chemical reactions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Lubricates joints and cells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Regulates body temperature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Overall well-being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Milk</a:t>
            </a:r>
          </a:p>
          <a:p>
            <a:pPr lvl="1"/>
            <a:r>
              <a:rPr lang="en-US" dirty="0" smtClean="0"/>
              <a:t>Fruits and Vegetables</a:t>
            </a:r>
          </a:p>
          <a:p>
            <a:pPr lvl="1"/>
            <a:r>
              <a:rPr lang="en-US" dirty="0" smtClean="0"/>
              <a:t>Other Liquids</a:t>
            </a:r>
          </a:p>
          <a:p>
            <a:pPr lvl="1"/>
            <a:r>
              <a:rPr lang="en-US" dirty="0" smtClean="0"/>
              <a:t>Some Foods</a:t>
            </a:r>
            <a:endParaRPr lang="en-US" dirty="0"/>
          </a:p>
        </p:txBody>
      </p:sp>
      <p:pic>
        <p:nvPicPr>
          <p:cNvPr id="23554" name="Picture 2" descr="C:\Documents and Settings\Mrs. Jefferson\Local Settings\Temporary Internet Files\Content.IE5\NUZQ1Q0G\MC90044175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74638"/>
            <a:ext cx="2743200" cy="2743200"/>
          </a:xfrm>
          <a:prstGeom prst="rect">
            <a:avLst/>
          </a:prstGeom>
          <a:noFill/>
        </p:spPr>
      </p:pic>
      <p:pic>
        <p:nvPicPr>
          <p:cNvPr id="23556" name="Picture 4" descr="C:\Documents and Settings\Mrs. Jefferson\Local Settings\Temporary Internet Files\Content.IE5\NUZQ1Q0G\MC90044175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108" y="3948545"/>
            <a:ext cx="2909455" cy="2909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836" y="0"/>
            <a:ext cx="8091055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Nutrient Deficiencies</a:t>
            </a:r>
            <a:br>
              <a:rPr lang="en-US" dirty="0" smtClean="0"/>
            </a:br>
            <a:r>
              <a:rPr lang="en-US" sz="2200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Accord Light SF" pitchFamily="2" charset="0"/>
              </a:rPr>
              <a:t>Not getting enough nutrients can lead to deficiency diseases</a:t>
            </a:r>
            <a:r>
              <a:rPr lang="en-US" dirty="0" smtClean="0">
                <a:latin typeface="Accord Light SF" pitchFamily="2" charset="0"/>
              </a:rPr>
              <a:t>.</a:t>
            </a:r>
            <a:endParaRPr lang="en-US" dirty="0">
              <a:latin typeface="Accord Light SF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5227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Diseases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Symptoms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Protein-energy malnutrition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Kwashiorkor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Edema, irritability, anorexia, enlarged liver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Vitamin D and Calcium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Osteoporosis/Rickets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Brittle bones and bow legs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Iodine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Goiter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Swelling of the thyroid gland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Fatigue, weakness, poor appetite, constipation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Thiamin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Beriberi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Affects</a:t>
                      </a:r>
                      <a:r>
                        <a:rPr lang="en-US" baseline="0" dirty="0" smtClean="0"/>
                        <a:t> nervous system, pain, vomiting, difficulty walking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Niacin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Pellagra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Diarrhea, dermatitis, dementia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Vitamin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Scurvy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Spongy,</a:t>
                      </a:r>
                      <a:r>
                        <a:rPr lang="en-US" baseline="0" dirty="0" smtClean="0"/>
                        <a:t> bleeding gums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Vitamin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Night blindness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Difficulty or inability</a:t>
                      </a:r>
                      <a:r>
                        <a:rPr lang="en-US" baseline="0" dirty="0" smtClean="0"/>
                        <a:t> to see in low light or darkness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with everything, too much of any one thing is not good for you and the same thing goes for nutrients.</a:t>
            </a:r>
          </a:p>
          <a:p>
            <a:r>
              <a:rPr lang="en-US" dirty="0" smtClean="0"/>
              <a:t>Excess energy nutrients-carbohydrates, fats, and proteins-can lead to unhealthy weight gain</a:t>
            </a:r>
          </a:p>
          <a:p>
            <a:r>
              <a:rPr lang="en-US" dirty="0" smtClean="0"/>
              <a:t>Excesses of some vitamins and minerals can lead to toxicity (poisoning) and other complications</a:t>
            </a:r>
          </a:p>
        </p:txBody>
      </p:sp>
      <p:pic>
        <p:nvPicPr>
          <p:cNvPr id="24578" name="Picture 2" descr="C:\Documents and Settings\Mrs. Jefferson\Local Settings\Temporary Internet Files\Content.IE5\J5ZRT8SC\MC9003514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2898" y="4935784"/>
            <a:ext cx="1791077" cy="1724685"/>
          </a:xfrm>
          <a:prstGeom prst="rect">
            <a:avLst/>
          </a:prstGeom>
          <a:noFill/>
        </p:spPr>
      </p:pic>
      <p:pic>
        <p:nvPicPr>
          <p:cNvPr id="24579" name="Picture 3" descr="C:\Documents and Settings\Mrs. Jefferson\Local Settings\Temporary Internet Files\Content.IE5\NZGCH9IN\MC90021744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2898" y="0"/>
            <a:ext cx="1765706" cy="1695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what you ate on yesterday.</a:t>
            </a:r>
          </a:p>
          <a:p>
            <a:pPr lvl="1"/>
            <a:r>
              <a:rPr lang="en-US" dirty="0" smtClean="0"/>
              <a:t>For each food you ate, list the nutrient class that it would fall under.</a:t>
            </a:r>
            <a:endParaRPr lang="en-US" dirty="0"/>
          </a:p>
        </p:txBody>
      </p:sp>
      <p:pic>
        <p:nvPicPr>
          <p:cNvPr id="25602" name="Picture 2" descr="C:\Documents and Settings\Mrs. Jefferson\Local Settings\Temporary Internet Files\Content.IE5\J5ZRT8SC\MC90023408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3777" y="313182"/>
            <a:ext cx="2713022" cy="1351984"/>
          </a:xfrm>
          <a:prstGeom prst="rect">
            <a:avLst/>
          </a:prstGeom>
          <a:noFill/>
        </p:spPr>
      </p:pic>
      <p:pic>
        <p:nvPicPr>
          <p:cNvPr id="25603" name="Picture 3" descr="C:\Documents and Settings\Mrs. Jefferson\Local Settings\Temporary Internet Files\Content.IE5\2L18M6PY\MC9000571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9887" y="2932707"/>
            <a:ext cx="3060793" cy="3495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Nutrients Have Class Too!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399" y="1624084"/>
            <a:ext cx="5001633" cy="758898"/>
          </a:xfrm>
        </p:spPr>
        <p:txBody>
          <a:bodyPr/>
          <a:lstStyle/>
          <a:p>
            <a:r>
              <a:rPr lang="en-US" dirty="0" err="1" smtClean="0"/>
              <a:t>JustFACS</a:t>
            </a:r>
            <a:endParaRPr lang="en-US" dirty="0"/>
          </a:p>
        </p:txBody>
      </p:sp>
      <p:pic>
        <p:nvPicPr>
          <p:cNvPr id="1037" name="Picture 13" descr="C:\Documents and Settings\Mrs. Jefferson\Local Settings\Temporary Internet Files\Content.IE5\NUZQ1Q0G\MC90006031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4151" y="2578150"/>
            <a:ext cx="3421159" cy="31865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nutrition?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5166"/>
            <a:ext cx="4281055" cy="446099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study of how your body uses the food you eat.</a:t>
            </a:r>
            <a:endParaRPr lang="en-US" sz="4000" dirty="0"/>
          </a:p>
        </p:txBody>
      </p:sp>
      <p:pic>
        <p:nvPicPr>
          <p:cNvPr id="2050" name="Picture 2" descr="C:\Documents and Settings\Mrs. Jefferson\Local Settings\Temporary Internet Files\Content.IE5\2L18M6PY\MC90015605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255" y="1665166"/>
            <a:ext cx="4099855" cy="46834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nutrient?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nutrient is a chemical substance in the body that helps maintain the body.</a:t>
            </a:r>
            <a:endParaRPr lang="en-US" dirty="0"/>
          </a:p>
        </p:txBody>
      </p:sp>
      <p:pic>
        <p:nvPicPr>
          <p:cNvPr id="15364" name="Picture 4" descr="C:\Documents and Settings\Mrs. Jefferson\Local Settings\Temporary Internet Files\Content.IE5\J5ZRT8SC\MC90043874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983" y="2784763"/>
            <a:ext cx="7827816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Six Classes of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body needs over 50 different nutrients which can be divided into 6 classes:</a:t>
            </a:r>
          </a:p>
          <a:p>
            <a:pPr lvl="1"/>
            <a:r>
              <a:rPr lang="en-US" dirty="0" smtClean="0"/>
              <a:t>Carbohydrates</a:t>
            </a:r>
          </a:p>
          <a:p>
            <a:pPr lvl="1"/>
            <a:r>
              <a:rPr lang="en-US" dirty="0" smtClean="0"/>
              <a:t>Fats</a:t>
            </a:r>
          </a:p>
          <a:p>
            <a:pPr lvl="1"/>
            <a:r>
              <a:rPr lang="en-US" dirty="0" smtClean="0"/>
              <a:t>Proteins</a:t>
            </a:r>
          </a:p>
          <a:p>
            <a:pPr lvl="1"/>
            <a:r>
              <a:rPr lang="en-US" dirty="0" smtClean="0"/>
              <a:t>Vitamins</a:t>
            </a:r>
          </a:p>
          <a:p>
            <a:pPr lvl="1"/>
            <a:r>
              <a:rPr lang="en-US" dirty="0" smtClean="0"/>
              <a:t>Minerals</a:t>
            </a:r>
          </a:p>
          <a:p>
            <a:pPr lvl="1"/>
            <a:r>
              <a:rPr lang="en-US" dirty="0" smtClean="0"/>
              <a:t>Water</a:t>
            </a:r>
            <a:endParaRPr lang="en-US" dirty="0"/>
          </a:p>
        </p:txBody>
      </p:sp>
      <p:pic>
        <p:nvPicPr>
          <p:cNvPr id="16389" name="Picture 5" descr="C:\Documents and Settings\Mrs. Jefferson\Local Settings\Temporary Internet Files\Content.IE5\J5ZRT8SC\MC9000787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1722" y="2594073"/>
            <a:ext cx="4279392" cy="4016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Provides body main source of energy</a:t>
            </a:r>
          </a:p>
          <a:p>
            <a:pPr lvl="1"/>
            <a:r>
              <a:rPr lang="en-US" dirty="0" smtClean="0"/>
              <a:t>Provide bulk</a:t>
            </a:r>
          </a:p>
          <a:p>
            <a:pPr lvl="1"/>
            <a:r>
              <a:rPr lang="en-US" dirty="0" smtClean="0"/>
              <a:t>Helps the body digest fats</a:t>
            </a:r>
          </a:p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Simple –Sugars</a:t>
            </a:r>
          </a:p>
          <a:p>
            <a:pPr lvl="1"/>
            <a:r>
              <a:rPr lang="en-US" dirty="0" smtClean="0"/>
              <a:t>Complex	</a:t>
            </a:r>
          </a:p>
          <a:p>
            <a:pPr lvl="2"/>
            <a:r>
              <a:rPr lang="en-US" dirty="0" smtClean="0"/>
              <a:t>Starches and Fiber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Sources:</a:t>
            </a:r>
          </a:p>
          <a:p>
            <a:pPr lvl="1"/>
            <a:r>
              <a:rPr lang="en-US" dirty="0" smtClean="0"/>
              <a:t>Sugars—honey, jam</a:t>
            </a:r>
          </a:p>
          <a:p>
            <a:pPr lvl="1"/>
            <a:r>
              <a:rPr lang="en-US" dirty="0" smtClean="0"/>
              <a:t>Fiber sources—fruits, vegetables, whole grains</a:t>
            </a:r>
          </a:p>
          <a:p>
            <a:pPr lvl="1"/>
            <a:r>
              <a:rPr lang="en-US" dirty="0" smtClean="0"/>
              <a:t>Starch sources—breads, cereals, pasta</a:t>
            </a:r>
          </a:p>
          <a:p>
            <a:endParaRPr lang="en-US" dirty="0" smtClean="0"/>
          </a:p>
        </p:txBody>
      </p:sp>
      <p:pic>
        <p:nvPicPr>
          <p:cNvPr id="17411" name="Picture 3" descr="C:\Documents and Settings\Mrs. Jefferson\Local Settings\Temporary Internet Files\Content.IE5\J5ZRT8SC\MC90044177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827" y="4786746"/>
            <a:ext cx="2071254" cy="2071254"/>
          </a:xfrm>
          <a:prstGeom prst="rect">
            <a:avLst/>
          </a:prstGeom>
          <a:noFill/>
        </p:spPr>
      </p:pic>
      <p:pic>
        <p:nvPicPr>
          <p:cNvPr id="17412" name="Picture 4" descr="C:\Documents and Settings\Mrs. Jefferson\Local Settings\Temporary Internet Files\Content.IE5\J5ZRT8SC\MC9003488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4908" y="4786746"/>
            <a:ext cx="1839773" cy="1818742"/>
          </a:xfrm>
          <a:prstGeom prst="rect">
            <a:avLst/>
          </a:prstGeom>
          <a:noFill/>
        </p:spPr>
      </p:pic>
      <p:pic>
        <p:nvPicPr>
          <p:cNvPr id="17414" name="Picture 6" descr="C:\Documents and Settings\Mrs. Jefferson\Local Settings\Temporary Internet Files\Content.IE5\NZGCH9IN\MC90026434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3693" y="4786746"/>
            <a:ext cx="1383107" cy="1975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Provides energy</a:t>
            </a:r>
          </a:p>
          <a:p>
            <a:pPr lvl="1"/>
            <a:r>
              <a:rPr lang="en-US" dirty="0" smtClean="0"/>
              <a:t>Carries fat-soluble vitamins</a:t>
            </a:r>
          </a:p>
          <a:p>
            <a:pPr lvl="1"/>
            <a:r>
              <a:rPr lang="en-US" dirty="0" smtClean="0"/>
              <a:t>Protects vital organs and provides insulation</a:t>
            </a:r>
          </a:p>
          <a:p>
            <a:pPr lvl="1"/>
            <a:r>
              <a:rPr lang="en-US" dirty="0" smtClean="0"/>
              <a:t>Provides essential fatty acids</a:t>
            </a:r>
          </a:p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Fatty Acids</a:t>
            </a:r>
          </a:p>
          <a:p>
            <a:pPr lvl="1"/>
            <a:r>
              <a:rPr lang="en-US" dirty="0" smtClean="0"/>
              <a:t>Cholesterol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Fatty Acids</a:t>
            </a:r>
          </a:p>
          <a:p>
            <a:pPr lvl="2"/>
            <a:r>
              <a:rPr lang="en-US" dirty="0" smtClean="0"/>
              <a:t>Saturated –raises LDL</a:t>
            </a:r>
          </a:p>
          <a:p>
            <a:pPr lvl="2"/>
            <a:r>
              <a:rPr lang="en-US" dirty="0" smtClean="0"/>
              <a:t>Polyunsaturated-decreases LDL</a:t>
            </a:r>
          </a:p>
          <a:p>
            <a:pPr lvl="2"/>
            <a:r>
              <a:rPr lang="en-US" dirty="0" smtClean="0"/>
              <a:t>Monounsaturated-decreases LDL and increases HDL</a:t>
            </a:r>
          </a:p>
          <a:p>
            <a:pPr lvl="1"/>
            <a:r>
              <a:rPr lang="en-US" dirty="0" smtClean="0"/>
              <a:t>Cholesterol</a:t>
            </a:r>
          </a:p>
          <a:p>
            <a:pPr lvl="2"/>
            <a:r>
              <a:rPr lang="en-US" dirty="0" smtClean="0"/>
              <a:t>LDL-”bad cholesterol”</a:t>
            </a:r>
          </a:p>
          <a:p>
            <a:pPr lvl="2"/>
            <a:r>
              <a:rPr lang="en-US" dirty="0" smtClean="0"/>
              <a:t>HDL-”good cholesterol”</a:t>
            </a:r>
          </a:p>
        </p:txBody>
      </p:sp>
      <p:pic>
        <p:nvPicPr>
          <p:cNvPr id="18435" name="Picture 3" descr="C:\Documents and Settings\Mrs. Jefferson\Local Settings\Temporary Internet Files\Content.IE5\2L18M6PY\MC9004104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352" y="4019949"/>
            <a:ext cx="2168647" cy="2513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C:\Documents and Settings\Mrs. Jefferson\Local Settings\Temporary Internet Files\Content.IE5\NUZQ1Q0G\MC9000860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5551" y="1739914"/>
            <a:ext cx="3984485" cy="3665314"/>
          </a:xfrm>
          <a:prstGeom prst="rect">
            <a:avLst/>
          </a:prstGeom>
          <a:noFill/>
        </p:spPr>
      </p:pic>
      <p:pic>
        <p:nvPicPr>
          <p:cNvPr id="19461" name="Picture 5" descr="C:\Documents and Settings\Mrs. Jefferson\Local Settings\Temporary Internet Files\Content.IE5\2L18M6PY\MC9002643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315" y="3811244"/>
            <a:ext cx="1954830" cy="182334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Fats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Cheese</a:t>
            </a:r>
          </a:p>
          <a:p>
            <a:r>
              <a:rPr lang="en-US" dirty="0" smtClean="0"/>
              <a:t>Butter</a:t>
            </a:r>
          </a:p>
          <a:p>
            <a:r>
              <a:rPr lang="en-US" dirty="0" smtClean="0"/>
              <a:t>Nuts</a:t>
            </a:r>
          </a:p>
          <a:p>
            <a:r>
              <a:rPr lang="en-US" dirty="0" smtClean="0"/>
              <a:t>Meats</a:t>
            </a:r>
          </a:p>
          <a:p>
            <a:r>
              <a:rPr lang="en-US" dirty="0" smtClean="0"/>
              <a:t>Dressings</a:t>
            </a:r>
          </a:p>
          <a:p>
            <a:r>
              <a:rPr lang="en-US" dirty="0" smtClean="0"/>
              <a:t>Chocolate</a:t>
            </a:r>
            <a:endParaRPr lang="en-US" dirty="0"/>
          </a:p>
        </p:txBody>
      </p:sp>
      <p:pic>
        <p:nvPicPr>
          <p:cNvPr id="19458" name="Picture 2" descr="C:\Documents and Settings\Mrs. Jefferson\Local Settings\Temporary Internet Files\Content.IE5\NZGCH9IN\MC90002372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9636" y="4722919"/>
            <a:ext cx="1911928" cy="1733010"/>
          </a:xfrm>
          <a:prstGeom prst="rect">
            <a:avLst/>
          </a:prstGeom>
          <a:noFill/>
        </p:spPr>
      </p:pic>
      <p:pic>
        <p:nvPicPr>
          <p:cNvPr id="19459" name="Picture 3" descr="C:\Documents and Settings\Mrs. Jefferson\Local Settings\Temporary Internet Files\Content.IE5\J5ZRT8SC\MC90000126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9362" y="4381069"/>
            <a:ext cx="2502366" cy="2476931"/>
          </a:xfrm>
          <a:prstGeom prst="rect">
            <a:avLst/>
          </a:prstGeom>
          <a:noFill/>
        </p:spPr>
      </p:pic>
      <p:pic>
        <p:nvPicPr>
          <p:cNvPr id="19460" name="Picture 4" descr="C:\Documents and Settings\Mrs. Jefferson\Local Settings\Temporary Internet Files\Content.IE5\NUZQ1Q0G\MC90043617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3525" y="4530468"/>
            <a:ext cx="1980475" cy="1925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2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Build and repair tissues</a:t>
            </a:r>
          </a:p>
          <a:p>
            <a:pPr lvl="1"/>
            <a:r>
              <a:rPr lang="en-US" dirty="0" smtClean="0"/>
              <a:t>Help body make important substances</a:t>
            </a:r>
          </a:p>
          <a:p>
            <a:pPr lvl="1"/>
            <a:r>
              <a:rPr lang="en-US" dirty="0" smtClean="0"/>
              <a:t>Regulate body processes</a:t>
            </a:r>
          </a:p>
          <a:p>
            <a:pPr lvl="1"/>
            <a:r>
              <a:rPr lang="en-US" dirty="0" smtClean="0"/>
              <a:t>Supply energy</a:t>
            </a:r>
          </a:p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Complete:  contains adequate amounts of all essential amino acids</a:t>
            </a:r>
          </a:p>
          <a:p>
            <a:pPr lvl="1"/>
            <a:r>
              <a:rPr lang="en-US" dirty="0" smtClean="0"/>
              <a:t>Incomplete:  Lacks some amino acids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Meat-</a:t>
            </a:r>
            <a:r>
              <a:rPr lang="en-US" dirty="0" smtClean="0">
                <a:solidFill>
                  <a:schemeClr val="accent3"/>
                </a:solidFill>
              </a:rPr>
              <a:t>Complete</a:t>
            </a:r>
          </a:p>
          <a:p>
            <a:pPr lvl="1"/>
            <a:r>
              <a:rPr lang="en-US" dirty="0" smtClean="0"/>
              <a:t>Milk-</a:t>
            </a:r>
            <a:r>
              <a:rPr lang="en-US" dirty="0" smtClean="0">
                <a:solidFill>
                  <a:schemeClr val="accent3"/>
                </a:solidFill>
              </a:rPr>
              <a:t>Complete</a:t>
            </a:r>
          </a:p>
          <a:p>
            <a:pPr lvl="1"/>
            <a:r>
              <a:rPr lang="en-US" dirty="0" smtClean="0"/>
              <a:t>Eggs-</a:t>
            </a:r>
            <a:r>
              <a:rPr lang="en-US" dirty="0" smtClean="0">
                <a:solidFill>
                  <a:schemeClr val="accent3"/>
                </a:solidFill>
              </a:rPr>
              <a:t>Complete</a:t>
            </a:r>
          </a:p>
          <a:p>
            <a:pPr lvl="1"/>
            <a:r>
              <a:rPr lang="en-US" dirty="0" smtClean="0"/>
              <a:t>Fish-</a:t>
            </a:r>
            <a:r>
              <a:rPr lang="en-US" dirty="0" smtClean="0">
                <a:solidFill>
                  <a:schemeClr val="accent3"/>
                </a:solidFill>
              </a:rPr>
              <a:t>Complete</a:t>
            </a:r>
          </a:p>
          <a:p>
            <a:pPr lvl="1"/>
            <a:r>
              <a:rPr lang="en-US" dirty="0" smtClean="0"/>
              <a:t>Nuts-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Incomplete</a:t>
            </a:r>
          </a:p>
          <a:p>
            <a:pPr lvl="1"/>
            <a:r>
              <a:rPr lang="en-US" dirty="0" smtClean="0"/>
              <a:t>Legumes-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Incomplete</a:t>
            </a:r>
          </a:p>
          <a:p>
            <a:pPr lvl="1"/>
            <a:endParaRPr lang="en-US" dirty="0"/>
          </a:p>
        </p:txBody>
      </p:sp>
      <p:pic>
        <p:nvPicPr>
          <p:cNvPr id="20484" name="Picture 4" descr="C:\Documents and Settings\Mrs. Jefferson\Local Settings\Temporary Internet Files\Content.IE5\2L18M6PY\MC9002325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3458" y="5441872"/>
            <a:ext cx="2243750" cy="1368582"/>
          </a:xfrm>
          <a:prstGeom prst="rect">
            <a:avLst/>
          </a:prstGeom>
          <a:noFill/>
        </p:spPr>
      </p:pic>
      <p:pic>
        <p:nvPicPr>
          <p:cNvPr id="20482" name="Picture 2" descr="C:\Documents and Settings\Mrs. Jefferson\Local Settings\Temporary Internet Files\Content.IE5\NUZQ1Q0G\MC90021536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7733" y="4705636"/>
            <a:ext cx="1566787" cy="1127127"/>
          </a:xfrm>
          <a:prstGeom prst="rect">
            <a:avLst/>
          </a:prstGeom>
          <a:noFill/>
        </p:spPr>
      </p:pic>
      <p:pic>
        <p:nvPicPr>
          <p:cNvPr id="20485" name="Picture 5" descr="C:\Documents and Settings\Mrs. Jefferson\Local Settings\Temporary Internet Files\Content.IE5\J5ZRT8SC\MC90022729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8390" y="4458146"/>
            <a:ext cx="2518685" cy="2352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P030006998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Props1.xml><?xml version="1.0" encoding="utf-8"?>
<ds:datastoreItem xmlns:ds="http://schemas.openxmlformats.org/officeDocument/2006/customXml" ds:itemID="{68A5F327-9E9E-4B1C-9233-AE6A60ACDEE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89181C2-37C3-4FA0-9387-8B2FDDD95D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A86528-A2C4-43C3-A4F5-06444AC72257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TP030006998</Template>
  <TotalTime>372</TotalTime>
  <Words>480</Words>
  <Application>Microsoft Office PowerPoint</Application>
  <PresentationFormat>On-screen Show (4:3)</PresentationFormat>
  <Paragraphs>134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TP030006998</vt:lpstr>
      <vt:lpstr>WARM-UP</vt:lpstr>
      <vt:lpstr>Nutrients Have Class Too!</vt:lpstr>
      <vt:lpstr>What is nutrition?</vt:lpstr>
      <vt:lpstr>What is a nutrient?</vt:lpstr>
      <vt:lpstr>The Six Classes of Nutrients</vt:lpstr>
      <vt:lpstr>Carbohydrates</vt:lpstr>
      <vt:lpstr>Fats</vt:lpstr>
      <vt:lpstr>Sources of Fats</vt:lpstr>
      <vt:lpstr>Proteins</vt:lpstr>
      <vt:lpstr>Vitamins</vt:lpstr>
      <vt:lpstr>Fat-Soluble Vitamins</vt:lpstr>
      <vt:lpstr>Water-Soluble Vitamins</vt:lpstr>
      <vt:lpstr>Minerals</vt:lpstr>
      <vt:lpstr>Macrominerals</vt:lpstr>
      <vt:lpstr>Trace Minerals</vt:lpstr>
      <vt:lpstr>Water</vt:lpstr>
      <vt:lpstr>Nutrient Deficiencies Not getting enough nutrients can lead to deficiency diseases.</vt:lpstr>
      <vt:lpstr>Excess Nutrients</vt:lpstr>
      <vt:lpstr>Activity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Nutrients Have Class Too!</dc:title>
  <dc:creator>tjefferson</dc:creator>
  <cp:lastModifiedBy>FCPS</cp:lastModifiedBy>
  <cp:revision>5</cp:revision>
  <dcterms:created xsi:type="dcterms:W3CDTF">2010-09-27T19:56:52Z</dcterms:created>
  <dcterms:modified xsi:type="dcterms:W3CDTF">2014-12-15T13:04:53Z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TC300069989990</vt:lpwstr>
  </property>
</Properties>
</file>